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45" r:id="rId2"/>
    <p:sldId id="447" r:id="rId3"/>
    <p:sldId id="462" r:id="rId4"/>
    <p:sldId id="465" r:id="rId5"/>
    <p:sldId id="466" r:id="rId6"/>
    <p:sldId id="468" r:id="rId7"/>
    <p:sldId id="469" r:id="rId8"/>
    <p:sldId id="451" r:id="rId9"/>
    <p:sldId id="470" r:id="rId10"/>
    <p:sldId id="455" r:id="rId11"/>
    <p:sldId id="471" r:id="rId12"/>
    <p:sldId id="472" r:id="rId13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РС" initials="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504D"/>
    <a:srgbClr val="00518E"/>
    <a:srgbClr val="FFFFFF"/>
    <a:srgbClr val="6699FF"/>
    <a:srgbClr val="9BBB59"/>
    <a:srgbClr val="F79646"/>
    <a:srgbClr val="4BACC6"/>
    <a:srgbClr val="8064A2"/>
    <a:srgbClr val="E7E7E7"/>
    <a:srgbClr val="0D8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44" autoAdjust="0"/>
    <p:restoredTop sz="95133" autoAdjust="0"/>
  </p:normalViewPr>
  <p:slideViewPr>
    <p:cSldViewPr>
      <p:cViewPr varScale="1">
        <p:scale>
          <a:sx n="85" d="100"/>
          <a:sy n="85" d="100"/>
        </p:scale>
        <p:origin x="105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BAB6-BD5B-4622-9589-41CF8071E5AC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1363"/>
            <a:ext cx="4938713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694039"/>
            <a:ext cx="5408930" cy="444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A404B-43D8-4BFA-8373-3AD3EAC8B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18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"/>
            <a:ext cx="914400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Группа 13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5" name="Половина рамки 14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овина рамки 17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овина рамки 18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Рисунок 19" descr="ТА1ССР-основной.jp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289" y="0"/>
            <a:ext cx="1939711" cy="1052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 userDrawn="1"/>
        </p:nvGrpSpPr>
        <p:grpSpPr>
          <a:xfrm>
            <a:off x="0" y="0"/>
            <a:ext cx="3491880" cy="2780928"/>
            <a:chOff x="0" y="0"/>
            <a:chExt cx="6876256" cy="5445224"/>
          </a:xfrm>
        </p:grpSpPr>
        <p:sp>
          <p:nvSpPr>
            <p:cNvPr id="7" name="Половина рамки 6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овина рамки 7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овина рамки 8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овина рамки 9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овина рамки 10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3" name="Половина рамки 12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овина рамки 13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овина рамки 14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8" name="Рисунок 17" descr="ТА1ССР-основной.jpg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0"/>
            <a:ext cx="1547664" cy="8399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 userDrawn="1"/>
        </p:nvGrpSpPr>
        <p:grpSpPr>
          <a:xfrm>
            <a:off x="0" y="0"/>
            <a:ext cx="4644008" cy="2348880"/>
            <a:chOff x="0" y="0"/>
            <a:chExt cx="6876256" cy="5445224"/>
          </a:xfrm>
        </p:grpSpPr>
        <p:sp>
          <p:nvSpPr>
            <p:cNvPr id="9" name="Половина рамки 8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овина рамки 9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овина рамки 10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овина рамки 11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овина рамки 12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5" name="Половина рамки 14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овина рамки 17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овина рамки 18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Рисунок 19" descr="ТА1ССР-основной.jpg"/>
          <p:cNvPicPr>
            <a:picLocks noChangeAspect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0"/>
            <a:ext cx="1547664" cy="8399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C356084E-E324-445A-9A88-EE15912199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andia.ru/text/category/20_avgusta/" TargetMode="External"/><Relationship Id="rId2" Type="http://schemas.openxmlformats.org/officeDocument/2006/relationships/hyperlink" Target="http://pandia.ru/text/category/1_iyuny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pandia.ru/text/category/programmi_meropriyatij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jpeg"/><Relationship Id="rId3" Type="http://schemas.openxmlformats.org/officeDocument/2006/relationships/hyperlink" Target="http://pandia.ru/text/category/1_sentyabrya/" TargetMode="External"/><Relationship Id="rId7" Type="http://schemas.openxmlformats.org/officeDocument/2006/relationships/hyperlink" Target="http://pandia.ru/text/category/programmi_meropriyatij/" TargetMode="External"/><Relationship Id="rId12" Type="http://schemas.openxmlformats.org/officeDocument/2006/relationships/image" Target="../media/image9.jpeg"/><Relationship Id="rId2" Type="http://schemas.openxmlformats.org/officeDocument/2006/relationships/hyperlink" Target="http://pandia.ru/text/category/31_avgust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andia.ru/text/category/istochniki_finansirovaniya/" TargetMode="External"/><Relationship Id="rId11" Type="http://schemas.openxmlformats.org/officeDocument/2006/relationships/image" Target="../media/image8.jpeg"/><Relationship Id="rId5" Type="http://schemas.openxmlformats.org/officeDocument/2006/relationships/hyperlink" Target="http://pandia.ru/text/category/20_avgusta/" TargetMode="External"/><Relationship Id="rId10" Type="http://schemas.openxmlformats.org/officeDocument/2006/relationships/image" Target="../media/image7.jpeg"/><Relationship Id="rId4" Type="http://schemas.openxmlformats.org/officeDocument/2006/relationships/hyperlink" Target="http://pandia.ru/text/category/1_iyunya/" TargetMode="Externa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pn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5.png"/><Relationship Id="rId7" Type="http://schemas.openxmlformats.org/officeDocument/2006/relationships/image" Target="../media/image2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B80F-A419-8D4C-B46E-5676DA2D9C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Реализация проекта «Шахматный всеобуч»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886200"/>
            <a:ext cx="7858180" cy="175260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ГАДЕЛШИНА ГУЛЬНАРА МИНГАЗЕТДИНОВНА, МЕТОДИСТ ПО НАЧАЛЬНОМУ ОБРАЗОВАНИЮ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-9329" y="2998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6715172" cy="10001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основного этапа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1000108"/>
            <a:ext cx="850112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условий качественной реализации проекта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Шахматный всеобуч»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педагог-профессионал. В связи с чем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созданы все условия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профессионального роста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75% учителей начальных классов прошли обучение шахматам в Шахматной школе, 25% пройдут в данном учебном году.</a:t>
            </a:r>
            <a:r>
              <a:rPr lang="ru-RU" sz="1400" dirty="0" smtClean="0"/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данного проекта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повышают свою квалификацию посредством участия в методических мероприятиях: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семинарах - практикумах,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мастер-классах, интерактивных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площадках, научно – практических конференциях.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Шахматный всеобуч» позволило: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вовлеченных в совместные мероприятия по шахматной деятельности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100% охватом;</a:t>
            </a:r>
          </a:p>
          <a:p>
            <a:pPr algn="just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педагогам приобрести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опыт по организации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интеграции с шахматами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его на различных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уровнях, навыков публичного выступления;</a:t>
            </a:r>
          </a:p>
          <a:p>
            <a:pPr algn="just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педагогам приобрести новый опыт работы в творческих, проблемных группах, опыт сотрудничества, партнерства,  развивать координационную, диагностическую направленность;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эффективность взаимодействия образовательных учреждений и родительской общественности, исполнительных органов государственной власти  для решения вопросов введения шахматного всеобуча.</a:t>
            </a:r>
          </a:p>
          <a:p>
            <a:pPr algn="just">
              <a:buFont typeface="+mj-lt"/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Documents and Settings\Admin\Мои документы\Письма школам и для сайта\Статья ММО учителей начальных классов национальных школ\DSC_04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500570"/>
            <a:ext cx="2367290" cy="209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Admin\Local Settings\Temp\Rar$DI11.531\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500570"/>
            <a:ext cx="2421277" cy="209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600" y="4500570"/>
            <a:ext cx="1537792" cy="20967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5"/>
          <a:stretch>
            <a:fillRect/>
          </a:stretch>
        </p:blipFill>
        <p:spPr>
          <a:xfrm>
            <a:off x="7234731" y="4500570"/>
            <a:ext cx="1552111" cy="214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2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500858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 этап реализации проекта «Шахматный всеобуч» </a:t>
            </a:r>
            <a:br>
              <a:rPr lang="ru-RU" sz="3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1 июня"/>
              </a:rPr>
              <a:t>1 июня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2020 г. по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20 августа"/>
              </a:rPr>
              <a:t>20 августа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2021г.).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714620"/>
            <a:ext cx="8329642" cy="3714776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на 2020-2021 учебный год:</a:t>
            </a:r>
          </a:p>
          <a:p>
            <a:pPr marL="0" lv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создание доступной предметно-пространственной и информационной среды для реализации шахматного образования с использованием сетевых форм взаимодействия всех заинтересованных сторон;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создания единой системы мониторинга качества образования, анализирующего влияние результативности шахматного образования на динамику образовательных достижений обучающихся;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анализ достигнутых результатов;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определение перспектив дальнейшего развития;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отчета о реализации проекта, публикации в СМИ, на сайте управления образования, на педагогических сайтах;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оформление презентаций, методических пособий, </a:t>
            </a:r>
            <a:r>
              <a:rPr lang="ru-RU" sz="5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мультимедийных</a:t>
            </a:r>
            <a:r>
              <a:rPr lang="ru-RU" sz="5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разработок уроков, внеурочных занятий, сценариев праздников,  театральных постановок;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трансляция опыта работы по </a:t>
            </a:r>
            <a:r>
              <a:rPr lang="ru-RU" sz="5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5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интеграции с шахматами на различных уровнях;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выступления на научно – практических конференциях, семинарах различного уровня;</a:t>
            </a:r>
          </a:p>
          <a:p>
            <a:pPr marL="0" indent="0" algn="just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разработка и изготовление методических и практических материалов для педагогов по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интеграции с шахматами.</a:t>
            </a:r>
          </a:p>
          <a:p>
            <a:pPr>
              <a:buNone/>
            </a:pPr>
            <a:r>
              <a:rPr lang="ru-RU" sz="1500" dirty="0" smtClean="0"/>
              <a:t>        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4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1428735"/>
            <a:ext cx="82153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Реализация мероприятий Проекта позволит к концу 2020-2021учебного года увеличить количество учащихся общеобразовательных учреждений, умеющих играть в шахматы, осуществить изменения динамики умственной активности у современных школьников. Достижение целей и решение задач Проекта на заключительном этапе будет осуществляться путем скоординированного выполнения комплекса взаимоувязанных по срокам, ресурсам, исполнителям и результатам мероприятий. 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6215106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  <a:hlinkClick r:id="rId2" tooltip="Программы мероприятий"/>
              </a:rPr>
              <a:t>программы мероприятий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заключительного этапа проекта «Шахматный всеобуч»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1500174"/>
          <a:ext cx="8858312" cy="4682494"/>
        </p:xfrm>
        <a:graphic>
          <a:graphicData uri="http://schemas.openxmlformats.org/drawingml/2006/table">
            <a:tbl>
              <a:tblPr/>
              <a:tblGrid>
                <a:gridCol w="428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7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1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№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п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/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п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Этапы реализации инновационного проекта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Исполнители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Помещение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Сроки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743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1.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Разработка концепции проведения республиканской научно – практической конференции «Шахматы в школе» при поддержке шахматной Федерации России и МО и Н РТ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Методист управления образования, руководители ММО, проблемная группа учителей начальных классов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Управление образование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Август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2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2.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Экспертиза разработанных интегрированных уроков, внеурочных занятий, сценариев праздников и конкурсов учителями начальных классов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Э.Э.Уманская, генеральный директор АНО Центр интеллектуальной культуры и спорта «Каисса», методист управления образования, проблемная группа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Управление образование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Июнь-август 2020 год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21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3.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Обучающие совещания для учителей начальных классов по интеграции шахмат с учебными предметами.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Э.Э.Уманская, генеральный директор АНО Центр интеллектуальной культуры и спорта «Каисса», доктор делового администрирования в менеджменте, профессор образования, мастер ФИДЕ по шахматам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Calibri"/>
                        </a:rPr>
                        <a:t>Август 2020 год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02946"/>
            <a:ext cx="6239616" cy="77809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4643470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56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формирование интеллектуально-нравственной культуры учащихся на основе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интеграции в единой системе основного и дополнительного образования.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 отличие от других программ по обучению шахматам проект «Шахматный всеобуч» не направлен на воспитание профессиональных гроссмейстеров. Программа помогает всестороннему развитию личности, развитию у учащихся пространственного и системного мышления, навыков стратегического планирования, а также повысить интеллект.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5600" b="1" i="1" u="sng" dirty="0"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   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выявление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изучение, обсуждение лучшей практики, передового опыта;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-создание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наилучших разработок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уроков, внеурочных занятий педагогов на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электронных и бумажных носителях 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разработка и внедрение эффективной системы организации и проведения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интеграции с шахматами;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-содействие развитию гармоничной личности ребенка;</a:t>
            </a:r>
          </a:p>
          <a:p>
            <a:pPr marL="0" indent="0" algn="just">
              <a:lnSpc>
                <a:spcPct val="120000"/>
              </a:lnSpc>
              <a:buFontTx/>
              <a:buChar char="-"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творческой деятельности учителей, преподающих интегрированные учебные занятия с шахматами в школах района;</a:t>
            </a:r>
          </a:p>
          <a:p>
            <a:pPr marL="0" indent="0" algn="just">
              <a:lnSpc>
                <a:spcPct val="120000"/>
              </a:lnSpc>
              <a:buFontTx/>
              <a:buChar char="-"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поддержка новых технологий введения шахмат в общеобразовательные учреждения; </a:t>
            </a:r>
          </a:p>
          <a:p>
            <a:pPr marL="0" indent="0" algn="just">
              <a:lnSpc>
                <a:spcPct val="120000"/>
              </a:lnSpc>
              <a:buFontTx/>
              <a:buChar char="-"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рост профессионального мастерства учителей и распространение передового педагогического опыта;</a:t>
            </a:r>
          </a:p>
          <a:p>
            <a:pPr marL="0" indent="0" algn="just">
              <a:lnSpc>
                <a:spcPct val="120000"/>
              </a:lnSpc>
              <a:buFontTx/>
              <a:buChar char="-"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повышение интереса учащихся и родителей к шахматам.   </a:t>
            </a:r>
            <a:endParaRPr lang="ru-RU" sz="5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buFontTx/>
              <a:buChar char="-"/>
            </a:pPr>
            <a:endParaRPr lang="ru-RU" sz="66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-214338"/>
            <a:ext cx="5500726" cy="105273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7646" y="938192"/>
            <a:ext cx="8501122" cy="5554683"/>
          </a:xfrm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проекта – 3 года</a:t>
            </a:r>
            <a:r>
              <a:rPr lang="ru-RU" sz="1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по разработке, планированию и реализации проекта предполагает следующие этапы: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этап: подготовительный (с 1 июня 2018 г. по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31 августа"/>
              </a:rPr>
              <a:t>1а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вгуста 2019 г.)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этап: основной (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1 сентября"/>
              </a:rPr>
              <a:t>1 сентября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2019 г. 31 мая 2020 г.)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этап: заключительный (с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1 июня"/>
              </a:rPr>
              <a:t>1 июня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2020 г. по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20 августа"/>
              </a:rPr>
              <a:t>20 августа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2021г.).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 включает в себя: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 Оформление концепции проекта.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 Поиск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Источники финансирования"/>
              </a:rPr>
              <a:t>источников финансирования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Основной этап включает в себя: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tooltip="Программы мероприятий"/>
              </a:rPr>
              <a:t>программы мероприятий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 в указанные сроки.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 этап включает в себя: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отчета о реализации проекта, публикации в СМИ и на сайте ОУ, планирование дальнейших перспектив развития проекта.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перспективе данный опыт реализации проекта может быть распространен в общеобразовательных учреждениях  Республики Татарстан, России.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Проект находится на этапе заключения.  Цель и задачи подготовительного и основного этапа реализованы полностью.  Руководители проекта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А.Н.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Костьев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президент Международного шахматного союза, г. Москва;   Э.Э.Уманская,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генеральный директор АНО Центр интеллектуальной культуры и спорта «Каисса», г.Москва,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отмечают успешность  реализации  двух этапов проекта.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8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428728" cy="83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5072074"/>
            <a:ext cx="2214578" cy="178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C:\Users\Валера\Desktop\юбилей\hrxt1htFXE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5072074"/>
            <a:ext cx="2071702" cy="17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Documents and Settings\Admin\Рабочий стол\КонцепцияШахматы в школе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596" y="5072074"/>
            <a:ext cx="142876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4" descr="http://ruchess.ru/upload/7tur/DSC_1026.JPG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1428736"/>
            <a:ext cx="2428892" cy="1785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ПК\Desktop\фото с телефона\IMG_20170817_120737.jpg"/>
          <p:cNvPicPr/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6643702" y="5072074"/>
            <a:ext cx="2104762" cy="1785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C:\Documents and Settings\Admin\Рабочий стол\IMG_20200608_16185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857760"/>
            <a:ext cx="107157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6572296" cy="92867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основного этапа реализации проекта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1974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 сентября 2019 по 31 мая 2020 года согласно поставленным целям и задачам реализовывался основной этап проекта «Шахматный всеобуч». Работа проводилась по разработанной «Дорожной карте» в соответствии с Концепцией непрерывного шахматного образования «Шахматный всеобуч»: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</a:t>
            </a:r>
            <a:r>
              <a:rPr lang="ru-RU" sz="14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межпредметная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интеграция с шахматами в 1 классах муниципального района, приказ 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управления образования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№ 1034 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от 06.09.2019 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года; 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-работа Координационного совета, творческих групп, заседаний «круглых столов», дискуссионных площадок, мастерских;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>
            <a:lum/>
          </a:blip>
          <a:srcRect l="26885" t="6667" r="31148" b="3636"/>
          <a:stretch>
            <a:fillRect/>
          </a:stretch>
        </p:blipFill>
        <p:spPr bwMode="auto">
          <a:xfrm>
            <a:off x="-9329" y="2998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SC09670.JPG"/>
          <p:cNvPicPr>
            <a:picLocks noChangeAspect="1"/>
          </p:cNvPicPr>
          <p:nvPr/>
        </p:nvPicPr>
        <p:blipFill>
          <a:blip r:embed="rId4" cstate="print"/>
          <a:srcRect t="4077"/>
          <a:stretch>
            <a:fillRect/>
          </a:stretch>
        </p:blipFill>
        <p:spPr>
          <a:xfrm>
            <a:off x="357158" y="2571744"/>
            <a:ext cx="2714644" cy="1643075"/>
          </a:xfrm>
          <a:prstGeom prst="rect">
            <a:avLst/>
          </a:prstGeom>
        </p:spPr>
      </p:pic>
      <p:pic>
        <p:nvPicPr>
          <p:cNvPr id="7" name="Рисунок 6" descr="C:\Users\ПК\Documents\видео 2 класса\IMG-20171022-WA0034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286116" y="5023556"/>
            <a:ext cx="2714644" cy="1691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/>
          <a:srcRect l="5632" t="7065" r="6922" b="7817"/>
          <a:stretch>
            <a:fillRect/>
          </a:stretch>
        </p:blipFill>
        <p:spPr>
          <a:xfrm>
            <a:off x="6215074" y="2571744"/>
            <a:ext cx="2656854" cy="164307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57158" y="4214818"/>
            <a:ext cx="85011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-обучение учителей 1 классов первоначальным азам шахмат в шахматной школе;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-проведение конкурсов для учителей на разработку лучших уроков с </a:t>
            </a:r>
            <a:r>
              <a:rPr lang="ru-RU" sz="14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межпредметной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интеграцией и на лучший мастер – класс по интеграции учебных предметов с шахматами.</a:t>
            </a:r>
          </a:p>
        </p:txBody>
      </p:sp>
      <p:pic>
        <p:nvPicPr>
          <p:cNvPr id="10" name="Рисунок 9" descr="C:\Documents and Settings\Admin\Мои документы\Письма школам и для сайта\Статья ММО учителей начальных классов национальных школ\DSC_044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5000636"/>
            <a:ext cx="2714644" cy="173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C:\Users\ПК\Desktop\фото с телефона\IMG_20180104_142554.jp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3286116" y="2571744"/>
            <a:ext cx="2714644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Documents and Settings\Admin\Рабочий стол\IMG_20200605_09071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19587">
            <a:off x="7903667" y="5035996"/>
            <a:ext cx="1031876" cy="1716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Admin\Рабочий стол\IMG_20200605_094633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943691">
            <a:off x="6087853" y="5061356"/>
            <a:ext cx="1066957" cy="174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C:\Users\ПК\Documents\видео 2 класса\IMG-20180911-WA0008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4000504"/>
            <a:ext cx="2214564" cy="1571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3" descr="C:\Users\ПК\Desktop\шахматные книги\фото\SAM_68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000504"/>
            <a:ext cx="2214578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6500858" cy="10715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основного этапа реализации проекта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4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428728" cy="83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285720" y="928670"/>
            <a:ext cx="864399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На высоком методическом уровне: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-проведена </a:t>
            </a:r>
            <a:r>
              <a:rPr lang="en-US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III 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Международная научно – практическая конференции «Шахматы в школе»,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 которой был организован Шахматный турнир среди учащихся международной программы культурного обмена среди школьников «Шахматы для дружбы» Россия (г. Москва, г.Лениногорск РТ), Германия (г. Лейпциг), Франция (г. Лион). В ходе работы научно – практической конференции учителя и педагоги дополнительного образования распространяли инновационный опыт района через открытые уроки, внеурочные занятия, мастер- классы, заседания «круглых столов», работу дискуссионных площадок;</a:t>
            </a:r>
          </a:p>
          <a:p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-представлен опыт работы по реализации проекта «Шахматный всеобуч» перед педагогами дополнительного образования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шахматам школ «Точка роста» Республики Татарстан 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рамках республиканского семинара «Организация работы по сетевому взаимодействию образовательной организацией в рамках реализации национального проекта «Образование» в Лениногорском муниципальном районе».  В рамках мероприятия  была 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рганизована игра по шахматам для учащихся школ « Точка роста»  республики Татарстан, проведены открытые уроки, внеурочные занятия, заседания «круглых столов», подготовлен раздаточный материал для педагогов дополнительного образования .</a:t>
            </a:r>
            <a:endParaRPr lang="ru-RU" sz="14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720" y="5229200"/>
            <a:ext cx="2248840" cy="1628800"/>
          </a:xfrm>
          <a:prstGeom prst="rect">
            <a:avLst/>
          </a:prstGeom>
        </p:spPr>
      </p:pic>
      <p:pic>
        <p:nvPicPr>
          <p:cNvPr id="10" name="Picture 5" descr="C:\Users\ПК\Documents\видео 2 класса\IMG-20180920-WA0013.jpg"/>
          <p:cNvPicPr>
            <a:picLocks noChangeAspect="1" noChangeArrowheads="1"/>
          </p:cNvPicPr>
          <p:nvPr/>
        </p:nvPicPr>
        <p:blipFill>
          <a:blip r:embed="rId6" cstate="print">
            <a:lum bright="40000" contrast="29000"/>
          </a:blip>
          <a:stretch>
            <a:fillRect/>
          </a:stretch>
        </p:blipFill>
        <p:spPr bwMode="auto">
          <a:xfrm>
            <a:off x="6572264" y="4000503"/>
            <a:ext cx="2214578" cy="157161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28596" y="-714403"/>
            <a:ext cx="8072494" cy="24288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print">
            <a:lum bright="19000" contras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5229200"/>
            <a:ext cx="2454542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188640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Дидактические материалы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помощь учителю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l="32372" t="16360" r="37189" b="6250"/>
          <a:stretch>
            <a:fillRect/>
          </a:stretch>
        </p:blipFill>
        <p:spPr bwMode="auto">
          <a:xfrm>
            <a:off x="571472" y="1428736"/>
            <a:ext cx="328614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 l="21775" t="17516" r="48340" b="6688"/>
          <a:stretch>
            <a:fillRect/>
          </a:stretch>
        </p:blipFill>
        <p:spPr bwMode="auto">
          <a:xfrm>
            <a:off x="4000496" y="3786190"/>
            <a:ext cx="214314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 l="21775" t="17516" r="48340" b="6688"/>
          <a:stretch>
            <a:fillRect/>
          </a:stretch>
        </p:blipFill>
        <p:spPr bwMode="auto">
          <a:xfrm>
            <a:off x="4000496" y="1428736"/>
            <a:ext cx="214314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428728" cy="83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ПК\Desktop\эссе Гаревой З.М\грамоты\благод п.jpg"/>
          <p:cNvPicPr>
            <a:picLocks noChangeAspect="1" noChangeArrowheads="1"/>
          </p:cNvPicPr>
          <p:nvPr/>
        </p:nvPicPr>
        <p:blipFill>
          <a:blip r:embed="rId7" cstate="print"/>
          <a:srcRect l="3913" t="5690" r="2177" b="3266"/>
          <a:stretch>
            <a:fillRect/>
          </a:stretch>
        </p:blipFill>
        <p:spPr bwMode="auto">
          <a:xfrm>
            <a:off x="6357950" y="1500174"/>
            <a:ext cx="2159214" cy="2786083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9" name="Рисунок 8" descr="C:\Users\ПК\Desktop\эссе Гаревой З.М\грамоты\Шахм в шк 2018 г.jpg"/>
          <p:cNvPicPr/>
          <p:nvPr/>
        </p:nvPicPr>
        <p:blipFill>
          <a:blip r:embed="rId8" cstate="print"/>
          <a:srcRect l="6522" t="581" r="3151" b="3524"/>
          <a:stretch>
            <a:fillRect/>
          </a:stretch>
        </p:blipFill>
        <p:spPr bwMode="auto">
          <a:xfrm rot="5400000">
            <a:off x="6714520" y="4072562"/>
            <a:ext cx="1489310" cy="22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260648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Дидактические материалы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помощь учителю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l="22964" t="17344" r="47704" b="6250"/>
          <a:stretch>
            <a:fillRect/>
          </a:stretch>
        </p:blipFill>
        <p:spPr bwMode="auto">
          <a:xfrm>
            <a:off x="500034" y="1357298"/>
            <a:ext cx="3500462" cy="472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 l="14861" t="29328" r="41145" b="17516"/>
          <a:stretch>
            <a:fillRect/>
          </a:stretch>
        </p:blipFill>
        <p:spPr bwMode="auto">
          <a:xfrm>
            <a:off x="4071934" y="1428736"/>
            <a:ext cx="407196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 l="19561" t="21454" r="25096" b="9641"/>
          <a:stretch>
            <a:fillRect/>
          </a:stretch>
        </p:blipFill>
        <p:spPr bwMode="auto">
          <a:xfrm>
            <a:off x="4071934" y="3929067"/>
            <a:ext cx="4071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428728" cy="83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04533"/>
            <a:ext cx="6572296" cy="681261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основного этапа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2" y="928670"/>
            <a:ext cx="871543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Разработано Положение муниципального конкурса «Учитель шахмат Лениногорского района Республики Татарстан». В рамках проведения конкурса активность проявили все 33 общеобразовательные учреждения, но отборочный тур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для участия в шахматной олимпиаде «Белая пешка» на платформе интерактивной образовательной программы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Chess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Matec</a:t>
            </a:r>
            <a:r>
              <a:rPr lang="ru-RU" sz="1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прошли только 364 учащихся 1-2 классов муниципального района. Под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руководством учителей ребята дистанционно участвовали в олимпиаде. За высокие результаты награждены дипломами, сертификатами Федерации Шахмат России. Следующий этап конкурса – эссе –презентация смогли продолжить только 11 учителей. Это учителя, учащиеся которых проявили особую активность и показали высокие результаты. По итогам всех этапов определены победители, призеры, лауреаты и номинанты конкурса «Лучший учитель шахмат». Материалы победителей и призеров конкурса представлены в Федерацию Шахмат России для распространения инновационного опыта работы в России.</a:t>
            </a:r>
            <a:endParaRPr lang="ru-RU" sz="14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2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321995" y="218839"/>
            <a:ext cx="8643998" cy="70983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Рисунок 7" descr="C:\Users\ПК\Desktop\эссе Гаревой З.М\WhatsApp Image 2020-04-27 at 15.08.06 (1)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429000"/>
            <a:ext cx="2500330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5143512"/>
            <a:ext cx="2500330" cy="1714488"/>
          </a:xfrm>
          <a:prstGeom prst="rect">
            <a:avLst/>
          </a:prstGeom>
        </p:spPr>
      </p:pic>
      <p:pic>
        <p:nvPicPr>
          <p:cNvPr id="11" name="Рисунок 10" descr="C:\Documents and Settings\Admin\Рабочий стол\IMG-20200427-WA007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429000"/>
            <a:ext cx="27146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Admin\Рабочий стол\IMG-20200427-WA006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429000"/>
            <a:ext cx="257176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5143512"/>
            <a:ext cx="2571768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 descr="C:\Documents and Settings\Admin\Рабочий стол\IMG-20200427-WA007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4857736"/>
            <a:ext cx="271464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281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6286544" cy="65403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основного этапа реализации проекта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5" name="Рисунок 4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357694"/>
            <a:ext cx="2071702" cy="12144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643578"/>
            <a:ext cx="2071702" cy="1214422"/>
          </a:xfrm>
          <a:prstGeom prst="rect">
            <a:avLst/>
          </a:prstGeom>
        </p:spPr>
      </p:pic>
      <p:pic>
        <p:nvPicPr>
          <p:cNvPr id="7" name="Рисунок 6" descr="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5643578"/>
            <a:ext cx="1928826" cy="12144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5643578"/>
            <a:ext cx="1928827" cy="1214422"/>
          </a:xfrm>
          <a:prstGeom prst="rect">
            <a:avLst/>
          </a:prstGeom>
        </p:spPr>
      </p:pic>
      <p:pic>
        <p:nvPicPr>
          <p:cNvPr id="9" name="Содержимое 8" descr="C:\Users\ПК\Desktop\фото с телефона\IMG_20170919_145700.jpg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4357694"/>
            <a:ext cx="1928826" cy="1214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ПК\Desktop\фото с телефона\IMG_20171016_122647.jpg"/>
          <p:cNvPicPr/>
          <p:nvPr/>
        </p:nvPicPr>
        <p:blipFill>
          <a:blip r:embed="rId7" cstate="print"/>
          <a:srcRect b="5105"/>
          <a:stretch>
            <a:fillRect/>
          </a:stretch>
        </p:blipFill>
        <p:spPr bwMode="auto">
          <a:xfrm>
            <a:off x="4929190" y="4357694"/>
            <a:ext cx="1928826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" descr="C:\Users\ПК\Desktop\эссе Гаревой З.М\грамоты\роботехн 2017 г.jpg"/>
          <p:cNvPicPr>
            <a:picLocks noChangeAspect="1" noChangeArrowheads="1"/>
          </p:cNvPicPr>
          <p:nvPr/>
        </p:nvPicPr>
        <p:blipFill>
          <a:blip r:embed="rId8" cstate="print"/>
          <a:srcRect l="7826" r="2177" b="6111"/>
          <a:stretch>
            <a:fillRect/>
          </a:stretch>
        </p:blipFill>
        <p:spPr bwMode="auto">
          <a:xfrm>
            <a:off x="7000892" y="4357693"/>
            <a:ext cx="1675564" cy="25003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/>
          <p:nvPr/>
        </p:nvPicPr>
        <p:blipFill>
          <a:blip r:embed="rId9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785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857232"/>
            <a:ext cx="8572560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организации внеурочной деятельности школы состоит из программ курсов, в рамках которых реализуется 5 направлений внеурочной деятельности: спортивно-оздоровительное, духовно-нравственное, общеинтеллектуальное, общекультурное, социальное. Модель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межпредметной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интеграции внеурочной деятельности позволяет: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-расширить возможности реализации шахматного образования в современных форматах образовательной деятельности: каникулярных школы, проектные недели, исследовательские работы, театральные постановки, шахматные праздники;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-использовать модели организации шахматного образования как основы позитивной социализации детей в форме ученических сообществ, ученического самоуправления, волонтерского движения и социальных акций.</a:t>
            </a:r>
            <a:r>
              <a:rPr lang="ru-RU" sz="1400" dirty="0" smtClean="0"/>
              <a:t>     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Ежегодно для учащихся начальных классов проводим конкурсы поделок, рисунков, сказок, стихов, сочинений на шахматную тематику. Лучшие работы награждаются и выставляются на муниципальных выставках.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А.Н.Костьев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руководитель проекта,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президент Международного шахматного союза пишет в своей статье по итогам Международной конференции: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«Удивительная экспозиция шахматных поделок и рисунков встречала гостей и участников конференции в холлах и рекреациях. Здесь можно увидеть и куклы в шахматных платьях, и шахматные скульптуры из глины, и различных размеров и видов деревянные шахматные фигуры, самодельные шахматные доски и даже шахматные столики»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3934</TotalTime>
  <Words>1288</Words>
  <Application>Microsoft Office PowerPoint</Application>
  <PresentationFormat>Экран (4:3)</PresentationFormat>
  <Paragraphs>104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Реализация проекта «Шахматный всеобуч»</vt:lpstr>
      <vt:lpstr>Цель и задачи проекта</vt:lpstr>
      <vt:lpstr>Этапы реализации проекта</vt:lpstr>
      <vt:lpstr>Результаты основного этапа реализации проекта</vt:lpstr>
      <vt:lpstr>Результаты основного этапа реализации проекта</vt:lpstr>
      <vt:lpstr>Презентация PowerPoint</vt:lpstr>
      <vt:lpstr>Презентация PowerPoint</vt:lpstr>
      <vt:lpstr>Результаты основного этапа реализации проекта</vt:lpstr>
      <vt:lpstr>Результаты основного этапа реализации проекта</vt:lpstr>
      <vt:lpstr>Результаты основного этапа реализации проекта</vt:lpstr>
      <vt:lpstr>Заключительный этап реализации проекта «Шахматный всеобуч»  (с 1 июня 2020 г. по 20 августа 2021г.).</vt:lpstr>
      <vt:lpstr>Реализация программы мероприятий заключительного этапа проекта «Шахматный всеобуч» 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РС</dc:creator>
  <cp:lastModifiedBy>Пользователь</cp:lastModifiedBy>
  <cp:revision>826</cp:revision>
  <cp:lastPrinted>2019-09-11T08:09:03Z</cp:lastPrinted>
  <dcterms:created xsi:type="dcterms:W3CDTF">2019-08-06T11:41:14Z</dcterms:created>
  <dcterms:modified xsi:type="dcterms:W3CDTF">2020-06-09T16:34:21Z</dcterms:modified>
</cp:coreProperties>
</file>